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3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ABC4CF-C2A5-BF44-8F3E-3BAB4F1B304C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FF081A5-B82B-0A42-94E7-530838BE2F55}">
      <dgm:prSet/>
      <dgm:spPr/>
      <dgm:t>
        <a:bodyPr/>
        <a:lstStyle/>
        <a:p>
          <a:r>
            <a:rPr lang="en-US" dirty="0" smtClean="0"/>
            <a:t>Deviant   </a:t>
          </a:r>
          <a:endParaRPr lang="en-US" dirty="0"/>
        </a:p>
      </dgm:t>
    </dgm:pt>
    <dgm:pt modelId="{68085BD3-1AD0-0B4F-A969-51487591F6DD}" type="parTrans" cxnId="{768B099A-EA81-5E4C-985A-461DB92F9888}">
      <dgm:prSet/>
      <dgm:spPr/>
      <dgm:t>
        <a:bodyPr/>
        <a:lstStyle/>
        <a:p>
          <a:endParaRPr lang="en-US"/>
        </a:p>
      </dgm:t>
    </dgm:pt>
    <dgm:pt modelId="{D52E7B1A-DC27-5F4C-B6F3-9A52651FF21A}" type="sibTrans" cxnId="{768B099A-EA81-5E4C-985A-461DB92F9888}">
      <dgm:prSet/>
      <dgm:spPr/>
      <dgm:t>
        <a:bodyPr/>
        <a:lstStyle/>
        <a:p>
          <a:endParaRPr lang="en-US"/>
        </a:p>
      </dgm:t>
    </dgm:pt>
    <dgm:pt modelId="{2D00210F-8D7B-2F48-9952-85744FC52BAB}">
      <dgm:prSet/>
      <dgm:spPr/>
      <dgm:t>
        <a:bodyPr/>
        <a:lstStyle/>
        <a:p>
          <a:r>
            <a:rPr lang="en-US" dirty="0" smtClean="0"/>
            <a:t>Illegal</a:t>
          </a:r>
          <a:endParaRPr lang="en-US" dirty="0"/>
        </a:p>
      </dgm:t>
    </dgm:pt>
    <dgm:pt modelId="{275160C8-DFA6-BE47-92C2-E4736CB0ADF3}" type="parTrans" cxnId="{9941D4F3-B2FC-C448-BD08-E9049EC0DD34}">
      <dgm:prSet/>
      <dgm:spPr/>
      <dgm:t>
        <a:bodyPr/>
        <a:lstStyle/>
        <a:p>
          <a:endParaRPr lang="en-US"/>
        </a:p>
      </dgm:t>
    </dgm:pt>
    <dgm:pt modelId="{A03D368E-0B21-FE46-B14D-349F2671B8CE}" type="sibTrans" cxnId="{9941D4F3-B2FC-C448-BD08-E9049EC0DD34}">
      <dgm:prSet/>
      <dgm:spPr/>
      <dgm:t>
        <a:bodyPr/>
        <a:lstStyle/>
        <a:p>
          <a:endParaRPr lang="en-US"/>
        </a:p>
      </dgm:t>
    </dgm:pt>
    <dgm:pt modelId="{880159AE-6569-D242-9A63-F7DBA36237D5}" type="pres">
      <dgm:prSet presAssocID="{46ABC4CF-C2A5-BF44-8F3E-3BAB4F1B304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BD0714F-E3CA-354A-B562-AA8D5A32ACD6}" type="pres">
      <dgm:prSet presAssocID="{2D00210F-8D7B-2F48-9952-85744FC52BAB}" presName="circ1" presStyleLbl="vennNode1" presStyleIdx="0" presStyleCnt="2" custLinFactNeighborX="1090" custLinFactNeighborY="-4359"/>
      <dgm:spPr/>
      <dgm:t>
        <a:bodyPr/>
        <a:lstStyle/>
        <a:p>
          <a:endParaRPr lang="en-US"/>
        </a:p>
      </dgm:t>
    </dgm:pt>
    <dgm:pt modelId="{B335C2D2-399C-474F-84E9-7006AC3AF912}" type="pres">
      <dgm:prSet presAssocID="{2D00210F-8D7B-2F48-9952-85744FC52BAB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EF0B4C-BC48-2048-B1D6-584736EE0824}" type="pres">
      <dgm:prSet presAssocID="{6FF081A5-B82B-0A42-94E7-530838BE2F55}" presName="circ2" presStyleLbl="vennNode1" presStyleIdx="1" presStyleCnt="2"/>
      <dgm:spPr/>
      <dgm:t>
        <a:bodyPr/>
        <a:lstStyle/>
        <a:p>
          <a:endParaRPr lang="en-US"/>
        </a:p>
      </dgm:t>
    </dgm:pt>
    <dgm:pt modelId="{912B421E-FB8D-D348-944A-0BBEBDBA1AC3}" type="pres">
      <dgm:prSet presAssocID="{6FF081A5-B82B-0A42-94E7-530838BE2F55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F54433-D226-B74C-86C3-DFC7EE5FEE08}" type="presOf" srcId="{6FF081A5-B82B-0A42-94E7-530838BE2F55}" destId="{912B421E-FB8D-D348-944A-0BBEBDBA1AC3}" srcOrd="1" destOrd="0" presId="urn:microsoft.com/office/officeart/2005/8/layout/venn1"/>
    <dgm:cxn modelId="{65B996DA-4A50-A84C-8547-679C3FD5544A}" type="presOf" srcId="{6FF081A5-B82B-0A42-94E7-530838BE2F55}" destId="{4CEF0B4C-BC48-2048-B1D6-584736EE0824}" srcOrd="0" destOrd="0" presId="urn:microsoft.com/office/officeart/2005/8/layout/venn1"/>
    <dgm:cxn modelId="{9941D4F3-B2FC-C448-BD08-E9049EC0DD34}" srcId="{46ABC4CF-C2A5-BF44-8F3E-3BAB4F1B304C}" destId="{2D00210F-8D7B-2F48-9952-85744FC52BAB}" srcOrd="0" destOrd="0" parTransId="{275160C8-DFA6-BE47-92C2-E4736CB0ADF3}" sibTransId="{A03D368E-0B21-FE46-B14D-349F2671B8CE}"/>
    <dgm:cxn modelId="{B15311D6-B6DB-0747-AB68-F50565B1B12A}" type="presOf" srcId="{2D00210F-8D7B-2F48-9952-85744FC52BAB}" destId="{1BD0714F-E3CA-354A-B562-AA8D5A32ACD6}" srcOrd="0" destOrd="0" presId="urn:microsoft.com/office/officeart/2005/8/layout/venn1"/>
    <dgm:cxn modelId="{1E64C116-D427-304B-A0AE-C3B672366CEC}" type="presOf" srcId="{46ABC4CF-C2A5-BF44-8F3E-3BAB4F1B304C}" destId="{880159AE-6569-D242-9A63-F7DBA36237D5}" srcOrd="0" destOrd="0" presId="urn:microsoft.com/office/officeart/2005/8/layout/venn1"/>
    <dgm:cxn modelId="{FC21A170-95F5-7C44-AF15-4275E987C6CF}" type="presOf" srcId="{2D00210F-8D7B-2F48-9952-85744FC52BAB}" destId="{B335C2D2-399C-474F-84E9-7006AC3AF912}" srcOrd="1" destOrd="0" presId="urn:microsoft.com/office/officeart/2005/8/layout/venn1"/>
    <dgm:cxn modelId="{768B099A-EA81-5E4C-985A-461DB92F9888}" srcId="{46ABC4CF-C2A5-BF44-8F3E-3BAB4F1B304C}" destId="{6FF081A5-B82B-0A42-94E7-530838BE2F55}" srcOrd="1" destOrd="0" parTransId="{68085BD3-1AD0-0B4F-A969-51487591F6DD}" sibTransId="{D52E7B1A-DC27-5F4C-B6F3-9A52651FF21A}"/>
    <dgm:cxn modelId="{55E795EF-DF0F-FE43-9935-8BEEBC9B92A3}" type="presParOf" srcId="{880159AE-6569-D242-9A63-F7DBA36237D5}" destId="{1BD0714F-E3CA-354A-B562-AA8D5A32ACD6}" srcOrd="0" destOrd="0" presId="urn:microsoft.com/office/officeart/2005/8/layout/venn1"/>
    <dgm:cxn modelId="{218E7FEA-565A-7F48-A49E-E49F2E02CF94}" type="presParOf" srcId="{880159AE-6569-D242-9A63-F7DBA36237D5}" destId="{B335C2D2-399C-474F-84E9-7006AC3AF912}" srcOrd="1" destOrd="0" presId="urn:microsoft.com/office/officeart/2005/8/layout/venn1"/>
    <dgm:cxn modelId="{A2CA3C10-8971-8A41-9E02-BDF2B698E84C}" type="presParOf" srcId="{880159AE-6569-D242-9A63-F7DBA36237D5}" destId="{4CEF0B4C-BC48-2048-B1D6-584736EE0824}" srcOrd="2" destOrd="0" presId="urn:microsoft.com/office/officeart/2005/8/layout/venn1"/>
    <dgm:cxn modelId="{5690955B-6179-DC4F-96FC-D2D2FECD0500}" type="presParOf" srcId="{880159AE-6569-D242-9A63-F7DBA36237D5}" destId="{912B421E-FB8D-D348-944A-0BBEBDBA1AC3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D0714F-E3CA-354A-B562-AA8D5A32ACD6}">
      <dsp:nvSpPr>
        <dsp:cNvPr id="0" name=""/>
        <dsp:cNvSpPr/>
      </dsp:nvSpPr>
      <dsp:spPr>
        <a:xfrm>
          <a:off x="1478578" y="0"/>
          <a:ext cx="3192675" cy="319267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Illegal</a:t>
          </a:r>
          <a:endParaRPr lang="en-US" sz="4400" kern="1200" dirty="0"/>
        </a:p>
      </dsp:txBody>
      <dsp:txXfrm>
        <a:off x="1924402" y="376485"/>
        <a:ext cx="1840822" cy="2439705"/>
      </dsp:txXfrm>
    </dsp:sp>
    <dsp:sp modelId="{4CEF0B4C-BC48-2048-B1D6-584736EE0824}">
      <dsp:nvSpPr>
        <dsp:cNvPr id="0" name=""/>
        <dsp:cNvSpPr/>
      </dsp:nvSpPr>
      <dsp:spPr>
        <a:xfrm>
          <a:off x="3744805" y="8731"/>
          <a:ext cx="3192675" cy="3192675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</a:schemeClr>
            </a:gs>
            <a:gs pos="90000">
              <a:schemeClr val="accent1">
                <a:alpha val="50000"/>
                <a:hueOff val="0"/>
                <a:satOff val="0"/>
                <a:lumOff val="0"/>
                <a:alphaOff val="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100000" t="100000" r="100000" b="100000"/>
          </a:path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Deviant   </a:t>
          </a:r>
          <a:endParaRPr lang="en-US" sz="4400" kern="1200" dirty="0"/>
        </a:p>
      </dsp:txBody>
      <dsp:txXfrm>
        <a:off x="4650835" y="385216"/>
        <a:ext cx="1840822" cy="24397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E297044-F22D-8C48-8555-7FD8389FA9BB}" type="datetimeFigureOut">
              <a:rPr lang="en-US" smtClean="0"/>
              <a:t>9/26/13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8E41C4-7293-054C-93C7-BD221D43781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7044-F22D-8C48-8555-7FD8389FA9BB}" type="datetimeFigureOut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41C4-7293-054C-93C7-BD221D437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7044-F22D-8C48-8555-7FD8389FA9BB}" type="datetimeFigureOut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D8E41C4-7293-054C-93C7-BD221D437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7044-F22D-8C48-8555-7FD8389FA9BB}" type="datetimeFigureOut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41C4-7293-054C-93C7-BD221D43781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E297044-F22D-8C48-8555-7FD8389FA9BB}" type="datetimeFigureOut">
              <a:rPr lang="en-US" smtClean="0"/>
              <a:t>9/26/13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D8E41C4-7293-054C-93C7-BD221D4378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7044-F22D-8C48-8555-7FD8389FA9BB}" type="datetimeFigureOut">
              <a:rPr lang="en-US" smtClean="0"/>
              <a:t>9/26/13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41C4-7293-054C-93C7-BD221D43781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7044-F22D-8C48-8555-7FD8389FA9BB}" type="datetimeFigureOut">
              <a:rPr lang="en-US" smtClean="0"/>
              <a:t>9/26/13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41C4-7293-054C-93C7-BD221D4378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7044-F22D-8C48-8555-7FD8389FA9BB}" type="datetimeFigureOut">
              <a:rPr lang="en-US" smtClean="0"/>
              <a:t>9/26/13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41C4-7293-054C-93C7-BD221D43781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7044-F22D-8C48-8555-7FD8389FA9BB}" type="datetimeFigureOut">
              <a:rPr lang="en-US" smtClean="0"/>
              <a:t>9/26/13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41C4-7293-054C-93C7-BD221D43781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7044-F22D-8C48-8555-7FD8389FA9BB}" type="datetimeFigureOut">
              <a:rPr lang="en-US" smtClean="0"/>
              <a:t>9/26/13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D8E41C4-7293-054C-93C7-BD221D43781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97044-F22D-8C48-8555-7FD8389FA9BB}" type="datetimeFigureOut">
              <a:rPr lang="en-US" smtClean="0"/>
              <a:t>9/26/13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E41C4-7293-054C-93C7-BD221D43781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E297044-F22D-8C48-8555-7FD8389FA9BB}" type="datetimeFigureOut">
              <a:rPr lang="en-US" smtClean="0"/>
              <a:t>9/26/13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D8E41C4-7293-054C-93C7-BD221D43781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Deviance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724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Deviance</a:t>
            </a:r>
            <a:r>
              <a:rPr lang="en-US" dirty="0" smtClean="0"/>
              <a:t>- </a:t>
            </a:r>
            <a:r>
              <a:rPr lang="en-US" i="1" dirty="0" smtClean="0"/>
              <a:t>is the recognized violation of cultural norms or social roles</a:t>
            </a:r>
          </a:p>
          <a:p>
            <a:endParaRPr lang="en-US" i="1" dirty="0"/>
          </a:p>
          <a:p>
            <a:pPr lvl="1"/>
            <a:r>
              <a:rPr lang="en-US" i="1" dirty="0" smtClean="0"/>
              <a:t>Norms-</a:t>
            </a:r>
            <a:r>
              <a:rPr lang="en-US" dirty="0" smtClean="0"/>
              <a:t>guide almost all of human activity so the concept of deviance is quite broad.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</a:t>
            </a:r>
            <a:r>
              <a:rPr lang="en-US" i="1" dirty="0" smtClean="0"/>
              <a:t>ocial Roles</a:t>
            </a:r>
            <a:r>
              <a:rPr lang="en-US" dirty="0" smtClean="0"/>
              <a:t>-specific behaviors as defined by the role you have in society. (Male, Female, Rich, Poor, Doctor, Skater) </a:t>
            </a:r>
          </a:p>
          <a:p>
            <a:pPr lvl="1"/>
            <a:endParaRPr lang="en-US" i="1" dirty="0"/>
          </a:p>
          <a:p>
            <a:pPr lvl="1"/>
            <a:r>
              <a:rPr lang="en-US" i="1" dirty="0" smtClean="0"/>
              <a:t>Crime- </a:t>
            </a:r>
            <a:r>
              <a:rPr lang="en-US" dirty="0" smtClean="0"/>
              <a:t>the violation of a society’s formally enacted criminal law.  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Deviance is non-conformity.  It comes in many shapes and sizes</a:t>
            </a:r>
          </a:p>
          <a:p>
            <a:pPr lvl="1"/>
            <a:endParaRPr lang="en-US" i="1" dirty="0"/>
          </a:p>
          <a:p>
            <a:pPr marL="365760" lvl="1" indent="0">
              <a:buNone/>
            </a:pPr>
            <a:endParaRPr lang="en-US" i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Deviance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111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The most familiar examples of nonconformity are negative instances of rule breaking</a:t>
            </a:r>
          </a:p>
          <a:p>
            <a:pPr lvl="1"/>
            <a:r>
              <a:rPr lang="en-US" dirty="0" smtClean="0"/>
              <a:t>stealing from the campus bookstore</a:t>
            </a:r>
          </a:p>
          <a:p>
            <a:pPr lvl="1"/>
            <a:r>
              <a:rPr lang="en-US" dirty="0" smtClean="0"/>
              <a:t>Assaulting a fellow student</a:t>
            </a:r>
          </a:p>
          <a:p>
            <a:pPr lvl="1"/>
            <a:r>
              <a:rPr lang="en-US" dirty="0" smtClean="0"/>
              <a:t>Driving while intoxicated</a:t>
            </a:r>
          </a:p>
          <a:p>
            <a:pPr marL="365760" lvl="1" indent="0">
              <a:buNone/>
            </a:pPr>
            <a:endParaRPr lang="en-US" dirty="0" smtClean="0"/>
          </a:p>
          <a:p>
            <a:pPr marL="365760" lvl="1" indent="0">
              <a:buNone/>
            </a:pPr>
            <a:r>
              <a:rPr lang="en-US" dirty="0" smtClean="0"/>
              <a:t>However we also define especially righteous people as deviant</a:t>
            </a:r>
          </a:p>
          <a:p>
            <a:pPr lvl="1"/>
            <a:r>
              <a:rPr lang="en-US" dirty="0" smtClean="0"/>
              <a:t>The student that always comments and speaks up too much in class</a:t>
            </a:r>
          </a:p>
          <a:p>
            <a:pPr lvl="1"/>
            <a:r>
              <a:rPr lang="en-US" dirty="0" smtClean="0"/>
              <a:t>People who are overly enthusiastic about school projects</a:t>
            </a:r>
          </a:p>
          <a:p>
            <a:pPr marL="365760" lvl="1" indent="0">
              <a:buNone/>
            </a:pPr>
            <a:endParaRPr lang="en-US" dirty="0" smtClean="0"/>
          </a:p>
          <a:p>
            <a:endParaRPr lang="en-US" dirty="0"/>
          </a:p>
          <a:p>
            <a:pPr marL="4572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Many types of deviance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4160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deviant actions or attitudes, whether negative or positive, have in common is some element of </a:t>
            </a:r>
            <a:r>
              <a:rPr lang="en-US" i="1" dirty="0" smtClean="0"/>
              <a:t>difference</a:t>
            </a:r>
            <a:r>
              <a:rPr lang="en-US" dirty="0" smtClean="0"/>
              <a:t> that causes us to think of another person as an “outsider”</a:t>
            </a:r>
          </a:p>
          <a:p>
            <a:endParaRPr lang="en-US" dirty="0"/>
          </a:p>
          <a:p>
            <a:r>
              <a:rPr lang="en-US" dirty="0" smtClean="0"/>
              <a:t>Not all deviance involves action or even choice, The </a:t>
            </a:r>
            <a:r>
              <a:rPr lang="en-US" i="1" dirty="0" smtClean="0"/>
              <a:t>existence </a:t>
            </a:r>
            <a:r>
              <a:rPr lang="en-US" dirty="0" smtClean="0"/>
              <a:t> of some categories of people can be troublesome to others.</a:t>
            </a:r>
          </a:p>
          <a:p>
            <a:pPr lvl="1"/>
            <a:r>
              <a:rPr lang="en-US" dirty="0" smtClean="0"/>
              <a:t>To the young, the elderly seem hopelessly “out of it” “out of touch”</a:t>
            </a:r>
          </a:p>
          <a:p>
            <a:pPr lvl="1"/>
            <a:r>
              <a:rPr lang="en-US" dirty="0" smtClean="0"/>
              <a:t>To some whites, people of color may cause discomfort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ome able-bodied people may view people with disabilities or obesity as an out-group</a:t>
            </a:r>
          </a:p>
          <a:p>
            <a:pPr lvl="1"/>
            <a:r>
              <a:rPr lang="en-US" dirty="0" smtClean="0"/>
              <a:t>Rich may shun the poor for falling short of their standards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43061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all deviant things are illegal.  </a:t>
            </a:r>
          </a:p>
          <a:p>
            <a:endParaRPr lang="en-US" dirty="0"/>
          </a:p>
          <a:p>
            <a:r>
              <a:rPr lang="en-US" dirty="0" smtClean="0"/>
              <a:t>Not all illegal things are deviant</a:t>
            </a:r>
          </a:p>
          <a:p>
            <a:endParaRPr lang="en-US" dirty="0"/>
          </a:p>
          <a:p>
            <a:r>
              <a:rPr lang="en-US" dirty="0" smtClean="0"/>
              <a:t>Some are both.</a:t>
            </a:r>
          </a:p>
          <a:p>
            <a:endParaRPr lang="en-US" dirty="0"/>
          </a:p>
          <a:p>
            <a:r>
              <a:rPr lang="en-US" dirty="0" smtClean="0"/>
              <a:t>What things have you done that fit into these categories?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Deviant Vs. Illegal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99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7482189" cy="3482051"/>
          </a:xfrm>
        </p:spPr>
        <p:txBody>
          <a:bodyPr/>
          <a:lstStyle/>
          <a:p>
            <a:pPr marL="45720" indent="0">
              <a:buNone/>
            </a:pP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3415635172"/>
              </p:ext>
            </p:extLst>
          </p:nvPr>
        </p:nvGraphicFramePr>
        <p:xfrm>
          <a:off x="407632" y="1556105"/>
          <a:ext cx="8381260" cy="32101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07633" y="5201121"/>
            <a:ext cx="272629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Sexting</a:t>
            </a:r>
            <a:endParaRPr lang="en-US" dirty="0"/>
          </a:p>
          <a:p>
            <a:r>
              <a:rPr lang="en-US" dirty="0" smtClean="0"/>
              <a:t>“low-riding pants</a:t>
            </a:r>
          </a:p>
          <a:p>
            <a:r>
              <a:rPr lang="en-US" dirty="0" smtClean="0"/>
              <a:t>Recreational drug use</a:t>
            </a:r>
          </a:p>
          <a:p>
            <a:r>
              <a:rPr lang="en-US" dirty="0" smtClean="0"/>
              <a:t>Cross-dressing</a:t>
            </a:r>
          </a:p>
          <a:p>
            <a:r>
              <a:rPr lang="en-US" dirty="0" smtClean="0"/>
              <a:t>Tax evasion</a:t>
            </a:r>
          </a:p>
          <a:p>
            <a:r>
              <a:rPr lang="en-US" dirty="0" smtClean="0"/>
              <a:t>Minor Traffic Violation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40115" y="5201121"/>
            <a:ext cx="165942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Divorce</a:t>
            </a:r>
          </a:p>
          <a:p>
            <a:r>
              <a:rPr lang="en-US" dirty="0" smtClean="0"/>
              <a:t>Homosexuality</a:t>
            </a:r>
          </a:p>
          <a:p>
            <a:r>
              <a:rPr lang="en-US" dirty="0" smtClean="0"/>
              <a:t>Cohabitation</a:t>
            </a:r>
          </a:p>
          <a:p>
            <a:r>
              <a:rPr lang="en-US" dirty="0" smtClean="0"/>
              <a:t>Suicide</a:t>
            </a:r>
          </a:p>
          <a:p>
            <a:r>
              <a:rPr lang="en-US" dirty="0" smtClean="0"/>
              <a:t>Date Rape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954124" y="5201121"/>
            <a:ext cx="4392114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Believing that UFOs are alien spacecraft</a:t>
            </a:r>
          </a:p>
          <a:p>
            <a:r>
              <a:rPr lang="en-US" dirty="0" smtClean="0"/>
              <a:t>Using prescribed medical marijuana</a:t>
            </a:r>
          </a:p>
          <a:p>
            <a:r>
              <a:rPr lang="en-US" dirty="0" err="1" smtClean="0"/>
              <a:t>Athiesm</a:t>
            </a:r>
            <a:endParaRPr lang="en-US" dirty="0" smtClean="0"/>
          </a:p>
          <a:p>
            <a:r>
              <a:rPr lang="en-US" dirty="0" smtClean="0"/>
              <a:t>Computer hacking</a:t>
            </a:r>
          </a:p>
          <a:p>
            <a:r>
              <a:rPr lang="en-US" dirty="0" smtClean="0"/>
              <a:t>Promiscuity (Male/Female)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9878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Folio">
      <a:dk1>
        <a:sysClr val="windowText" lastClr="000000"/>
      </a:dk1>
      <a:lt1>
        <a:sysClr val="window" lastClr="FFFFFF"/>
      </a:lt1>
      <a:dk2>
        <a:srgbClr val="2D2F2B"/>
      </a:dk2>
      <a:lt2>
        <a:srgbClr val="DEDED7"/>
      </a:lt2>
      <a:accent1>
        <a:srgbClr val="294171"/>
      </a:accent1>
      <a:accent2>
        <a:srgbClr val="748CBC"/>
      </a:accent2>
      <a:accent3>
        <a:srgbClr val="8E887C"/>
      </a:accent3>
      <a:accent4>
        <a:srgbClr val="834736"/>
      </a:accent4>
      <a:accent5>
        <a:srgbClr val="5A1705"/>
      </a:accent5>
      <a:accent6>
        <a:srgbClr val="A0A16A"/>
      </a:accent6>
      <a:hlink>
        <a:srgbClr val="74B6BC"/>
      </a:hlink>
      <a:folHlink>
        <a:srgbClr val="7F95A4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2836</TotalTime>
  <Words>335</Words>
  <Application>Microsoft Macintosh PowerPoint</Application>
  <PresentationFormat>On-screen Show (4:3)</PresentationFormat>
  <Paragraphs>56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Grid</vt:lpstr>
      <vt:lpstr> Deviance</vt:lpstr>
      <vt:lpstr>What is Deviance</vt:lpstr>
      <vt:lpstr>Many types of deviance</vt:lpstr>
      <vt:lpstr>Deviance</vt:lpstr>
      <vt:lpstr>Deviant Vs. Illegal</vt:lpstr>
      <vt:lpstr>PowerPoint Presentation</vt:lpstr>
    </vt:vector>
  </TitlesOfParts>
  <Company>Joplin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Deviance</dc:title>
  <dc:creator>Dustin Dixon</dc:creator>
  <cp:lastModifiedBy>Dustin Dixon</cp:lastModifiedBy>
  <cp:revision>5</cp:revision>
  <dcterms:created xsi:type="dcterms:W3CDTF">2013-09-23T12:54:00Z</dcterms:created>
  <dcterms:modified xsi:type="dcterms:W3CDTF">2013-09-26T13:52:27Z</dcterms:modified>
</cp:coreProperties>
</file>