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53" d="100"/>
          <a:sy n="53" d="100"/>
        </p:scale>
        <p:origin x="-151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EA7436E-7A83-D248-A189-8C1DBF7D2906}" type="datetimeFigureOut">
              <a:rPr lang="en-US" smtClean="0"/>
              <a:t>10/8/13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9165684-F7ED-FB44-8F2D-922BE7679A09}" type="slidenum">
              <a:rPr lang="en-US" smtClean="0"/>
              <a:t>‹#›</a:t>
            </a:fld>
            <a:endParaRPr lang="en-US"/>
          </a:p>
        </p:txBody>
      </p:sp>
    </p:spTree>
    <p:extLst>
      <p:ext uri="{BB962C8B-B14F-4D97-AF65-F5344CB8AC3E}">
        <p14:creationId xmlns:p14="http://schemas.microsoft.com/office/powerpoint/2010/main" val="418238356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165684-F7ED-FB44-8F2D-922BE7679A09}" type="slidenum">
              <a:rPr lang="en-US" smtClean="0"/>
              <a:t>8</a:t>
            </a:fld>
            <a:endParaRPr lang="en-US"/>
          </a:p>
        </p:txBody>
      </p:sp>
    </p:spTree>
    <p:extLst>
      <p:ext uri="{BB962C8B-B14F-4D97-AF65-F5344CB8AC3E}">
        <p14:creationId xmlns:p14="http://schemas.microsoft.com/office/powerpoint/2010/main" val="7288048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27094"/>
            <a:ext cx="7772400" cy="1470025"/>
          </a:xfrm>
        </p:spPr>
        <p:txBody>
          <a:bodyPr anchor="b" anchorCtr="0"/>
          <a:lstStyle>
            <a:lvl1pPr>
              <a:defRPr sz="5400">
                <a:gradFill>
                  <a:gsLst>
                    <a:gs pos="0">
                      <a:schemeClr val="tx2"/>
                    </a:gs>
                    <a:gs pos="100000">
                      <a:schemeClr val="tx2">
                        <a:lumMod val="75000"/>
                      </a:schemeClr>
                    </a:gs>
                  </a:gsLst>
                  <a:lin ang="5400000" scaled="0"/>
                </a:gradFill>
                <a:effectLst>
                  <a:outerShdw blurRad="50800" dist="25400" dir="5400000" algn="t" rotWithShape="0">
                    <a:prstClr val="black">
                      <a:alpha val="40000"/>
                    </a:prstClr>
                  </a:outerShdw>
                </a:effectLst>
              </a:defRPr>
            </a:lvl1pPr>
          </a:lstStyle>
          <a:p>
            <a:r>
              <a:rPr lang="en-US" smtClean="0"/>
              <a:t>Click to edit Master title style</a:t>
            </a:r>
            <a:endParaRPr/>
          </a:p>
        </p:txBody>
      </p:sp>
      <p:sp>
        <p:nvSpPr>
          <p:cNvPr id="3" name="Subtitle 2"/>
          <p:cNvSpPr>
            <a:spLocks noGrp="1"/>
          </p:cNvSpPr>
          <p:nvPr>
            <p:ph type="subTitle" idx="1"/>
          </p:nvPr>
        </p:nvSpPr>
        <p:spPr>
          <a:xfrm>
            <a:off x="685801" y="3810000"/>
            <a:ext cx="7770812" cy="1752600"/>
          </a:xfrm>
        </p:spPr>
        <p:txBody>
          <a:bodyPr>
            <a:normAutofit/>
          </a:bodyPr>
          <a:lstStyle>
            <a:lvl1pPr marL="0" indent="0" algn="ctr">
              <a:spcBef>
                <a:spcPts val="300"/>
              </a:spcBef>
              <a:buNone/>
              <a:defRPr sz="1600">
                <a:gradFill>
                  <a:gsLst>
                    <a:gs pos="0">
                      <a:schemeClr val="tx2"/>
                    </a:gs>
                    <a:gs pos="100000">
                      <a:schemeClr val="tx2">
                        <a:lumMod val="75000"/>
                      </a:schemeClr>
                    </a:gs>
                  </a:gsLst>
                  <a:lin ang="5400000" scaled="0"/>
                </a:gradFill>
                <a:effectLst>
                  <a:outerShdw blurRad="50800" dist="38100" dir="5400000" algn="t" rotWithShape="0">
                    <a:prstClr val="black">
                      <a:alpha val="40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880EA80B-D306-9149-BEB7-6A0692334138}" type="datetimeFigureOut">
              <a:rPr lang="en-US" smtClean="0"/>
              <a:t>10/7/13</a:t>
            </a:fld>
            <a:endParaRPr lang="en-US"/>
          </a:p>
        </p:txBody>
      </p:sp>
      <p:sp>
        <p:nvSpPr>
          <p:cNvPr id="5" name="Footer Placeholder 4"/>
          <p:cNvSpPr>
            <a:spLocks noGrp="1"/>
          </p:cNvSpPr>
          <p:nvPr>
            <p:ph type="ftr" sz="quarter" idx="11"/>
          </p:nvPr>
        </p:nvSpPr>
        <p:spPr/>
        <p:txBody>
          <a:bodyPr/>
          <a:lstStyle/>
          <a:p>
            <a:endParaRPr lang="en-US"/>
          </a:p>
        </p:txBody>
      </p:sp>
      <p:pic>
        <p:nvPicPr>
          <p:cNvPr id="7" name="Picture 6" descr="CoverGlyph.png"/>
          <p:cNvPicPr>
            <a:picLocks noChangeAspect="1"/>
          </p:cNvPicPr>
          <p:nvPr/>
        </p:nvPicPr>
        <p:blipFill>
          <a:blip r:embed="rId2"/>
          <a:stretch>
            <a:fillRect/>
          </a:stretch>
        </p:blipFill>
        <p:spPr>
          <a:xfrm>
            <a:off x="4010025" y="3048000"/>
            <a:ext cx="1123950" cy="771525"/>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3738282"/>
            <a:ext cx="7770813" cy="1048870"/>
          </a:xfrm>
          <a:effectLst/>
        </p:spPr>
        <p:txBody>
          <a:bodyPr vert="horz" lIns="91440" tIns="45720" rIns="91440" bIns="45720" rtlCol="0" anchor="b" anchorCtr="0">
            <a:noAutofit/>
          </a:bodyPr>
          <a:lstStyle>
            <a:lvl1pPr algn="ctr" defTabSz="914400" rtl="0" eaLnBrk="1" latinLnBrk="0" hangingPunct="1">
              <a:spcBef>
                <a:spcPct val="0"/>
              </a:spcBef>
              <a:buNone/>
              <a:defRPr sz="3800" b="0" kern="1200">
                <a:solidFill>
                  <a:schemeClr val="tx2"/>
                </a:solidFill>
                <a:effectLst>
                  <a:outerShdw blurRad="38100" dist="12700" algn="l"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2286000" y="457200"/>
            <a:ext cx="4572000" cy="3173506"/>
          </a:xfrm>
          <a:ln w="101600">
            <a:solidFill>
              <a:schemeClr val="tx1"/>
            </a:solidFill>
            <a:miter lim="800000"/>
          </a:ln>
          <a:effectLst>
            <a:outerShdw blurRad="50800" dist="38100" dir="2700000" algn="tl" rotWithShape="0">
              <a:prstClr val="black">
                <a:alpha val="40000"/>
              </a:prstClr>
            </a:outerShdw>
          </a:effectLst>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685800" y="5181600"/>
            <a:ext cx="7770813" cy="685800"/>
          </a:xfrm>
        </p:spPr>
        <p:txBody>
          <a:bodyPr vert="horz" lIns="91440" tIns="45720" rIns="91440" bIns="45720" rtlCol="0">
            <a:normAutofit/>
          </a:bodyPr>
          <a:lstStyle>
            <a:lvl1pPr marL="0" indent="0" algn="ctr">
              <a:spcBef>
                <a:spcPts val="300"/>
              </a:spcBef>
              <a:buNone/>
              <a:defRPr sz="1800" kern="120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2000"/>
              </a:spcBef>
              <a:buClr>
                <a:schemeClr val="accent3"/>
              </a:buClr>
              <a:buFont typeface="Wingdings" pitchFamily="2" charset="2"/>
              <a:buNone/>
            </a:pPr>
            <a:r>
              <a:rPr lang="en-US" smtClean="0"/>
              <a:t>Click to edit Master text styles</a:t>
            </a:r>
          </a:p>
        </p:txBody>
      </p:sp>
      <p:sp>
        <p:nvSpPr>
          <p:cNvPr id="5" name="Date Placeholder 4"/>
          <p:cNvSpPr>
            <a:spLocks noGrp="1"/>
          </p:cNvSpPr>
          <p:nvPr>
            <p:ph type="dt" sz="half" idx="10"/>
          </p:nvPr>
        </p:nvSpPr>
        <p:spPr/>
        <p:txBody>
          <a:bodyPr/>
          <a:lstStyle/>
          <a:p>
            <a:fld id="{880EA80B-D306-9149-BEB7-6A0692334138}" type="datetimeFigureOut">
              <a:rPr lang="en-US" smtClean="0"/>
              <a:t>10/7/13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A90355-8A97-BA41-B8B1-5A11D34CBBB6}" type="slidenum">
              <a:rPr lang="en-US" smtClean="0"/>
              <a:t>‹#›</a:t>
            </a:fld>
            <a:endParaRPr lang="en-US"/>
          </a:p>
        </p:txBody>
      </p:sp>
      <p:pic>
        <p:nvPicPr>
          <p:cNvPr id="11" name="Picture 2" descr="HR-Glyph-R3.png"/>
          <p:cNvPicPr>
            <a:picLocks noChangeAspect="1" noChangeArrowheads="1"/>
          </p:cNvPicPr>
          <p:nvPr/>
        </p:nvPicPr>
        <p:blipFill>
          <a:blip r:embed="rId2" cstate="print"/>
          <a:srcRect/>
          <a:stretch>
            <a:fillRect/>
          </a:stretch>
        </p:blipFill>
        <p:spPr bwMode="auto">
          <a:xfrm>
            <a:off x="3749040" y="4890247"/>
            <a:ext cx="1645920" cy="170411"/>
          </a:xfrm>
          <a:prstGeom prst="rect">
            <a:avLst/>
          </a:prstGeom>
          <a:noFill/>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286000" indent="-457200">
              <a:defRPr/>
            </a:lvl6pPr>
            <a:lvl7pPr marL="2286000" indent="-457200">
              <a:defRPr/>
            </a:lvl7pPr>
            <a:lvl8pPr marL="2286000" indent="-457200">
              <a:defRPr/>
            </a:lvl8pPr>
            <a:lvl9pPr marL="2286000" indent="-45720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880EA80B-D306-9149-BEB7-6A0692334138}" type="datetimeFigureOut">
              <a:rPr lang="en-US" smtClean="0"/>
              <a:t>10/7/13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A90355-8A97-BA41-B8B1-5A11D34CBBB6}" type="slidenum">
              <a:rPr lang="en-US" smtClean="0"/>
              <a:t>‹#›</a:t>
            </a:fld>
            <a:endParaRPr lang="en-US"/>
          </a:p>
        </p:txBody>
      </p:sp>
      <p:pic>
        <p:nvPicPr>
          <p:cNvPr id="10" name="Picture 2" descr="HR-Glyph-R3.png"/>
          <p:cNvPicPr>
            <a:picLocks noChangeAspect="1" noChangeArrowheads="1"/>
          </p:cNvPicPr>
          <p:nvPr/>
        </p:nvPicPr>
        <p:blipFill>
          <a:blip r:embed="rId2" cstate="print"/>
          <a:srcRect/>
          <a:stretch>
            <a:fillRect/>
          </a:stretch>
        </p:blipFill>
        <p:spPr bwMode="auto">
          <a:xfrm>
            <a:off x="3749040" y="1658992"/>
            <a:ext cx="1645920" cy="170411"/>
          </a:xfrm>
          <a:prstGeom prst="rect">
            <a:avLst/>
          </a:prstGeom>
          <a:noFill/>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62800" y="537882"/>
            <a:ext cx="1524000" cy="5325036"/>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685800" y="537882"/>
            <a:ext cx="5889812" cy="5325036"/>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880EA80B-D306-9149-BEB7-6A0692334138}" type="datetimeFigureOut">
              <a:rPr lang="en-US" smtClean="0"/>
              <a:t>10/7/13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A90355-8A97-BA41-B8B1-5A11D34CBBB6}" type="slidenum">
              <a:rPr lang="en-US" smtClean="0"/>
              <a:t>‹#›</a:t>
            </a:fld>
            <a:endParaRPr lang="en-US"/>
          </a:p>
        </p:txBody>
      </p:sp>
      <p:pic>
        <p:nvPicPr>
          <p:cNvPr id="9" name="Picture 2" descr="HR-Glyph-R3.png"/>
          <p:cNvPicPr>
            <a:picLocks noChangeAspect="1" noChangeArrowheads="1"/>
          </p:cNvPicPr>
          <p:nvPr/>
        </p:nvPicPr>
        <p:blipFill>
          <a:blip r:embed="rId2" cstate="print"/>
          <a:srcRect/>
          <a:stretch>
            <a:fillRect/>
          </a:stretch>
        </p:blipFill>
        <p:spPr bwMode="auto">
          <a:xfrm rot="5400000">
            <a:off x="6052928" y="3115195"/>
            <a:ext cx="1645920" cy="170411"/>
          </a:xfrm>
          <a:prstGeom prst="rect">
            <a:avLst/>
          </a:prstGeom>
          <a:noFill/>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880EA80B-D306-9149-BEB7-6A0692334138}" type="datetimeFigureOut">
              <a:rPr lang="en-US" smtClean="0"/>
              <a:t>10/7/13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A90355-8A97-BA41-B8B1-5A11D34CBBB6}" type="slidenum">
              <a:rPr lang="en-US" smtClean="0"/>
              <a:t>‹#›</a:t>
            </a:fld>
            <a:endParaRPr lang="en-US"/>
          </a:p>
        </p:txBody>
      </p:sp>
      <p:pic>
        <p:nvPicPr>
          <p:cNvPr id="8" name="Picture 2" descr="HR-Glyph-R3.png"/>
          <p:cNvPicPr>
            <a:picLocks noChangeAspect="1" noChangeArrowheads="1"/>
          </p:cNvPicPr>
          <p:nvPr/>
        </p:nvPicPr>
        <p:blipFill>
          <a:blip r:embed="rId2" cstate="print"/>
          <a:srcRect/>
          <a:stretch>
            <a:fillRect/>
          </a:stretch>
        </p:blipFill>
        <p:spPr bwMode="auto">
          <a:xfrm>
            <a:off x="3749040" y="1658992"/>
            <a:ext cx="1645920" cy="170411"/>
          </a:xfrm>
          <a:prstGeom prst="rect">
            <a:avLst/>
          </a:prstGeom>
          <a:no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626440"/>
            <a:ext cx="7770813" cy="1472184"/>
          </a:xfrm>
        </p:spPr>
        <p:txBody>
          <a:bodyPr anchor="b" anchorCtr="0"/>
          <a:lstStyle>
            <a:lvl1pPr algn="ctr">
              <a:defRPr sz="5400" b="0" i="0" cap="none" baseline="0"/>
            </a:lvl1pPr>
          </a:lstStyle>
          <a:p>
            <a:r>
              <a:rPr lang="en-US" smtClean="0"/>
              <a:t>Click to edit Master title style</a:t>
            </a:r>
            <a:endParaRPr/>
          </a:p>
        </p:txBody>
      </p:sp>
      <p:sp>
        <p:nvSpPr>
          <p:cNvPr id="3" name="Text Placeholder 2"/>
          <p:cNvSpPr>
            <a:spLocks noGrp="1"/>
          </p:cNvSpPr>
          <p:nvPr>
            <p:ph type="body" idx="1"/>
          </p:nvPr>
        </p:nvSpPr>
        <p:spPr>
          <a:xfrm>
            <a:off x="685800" y="3813048"/>
            <a:ext cx="7770813" cy="1755648"/>
          </a:xfrm>
        </p:spPr>
        <p:txBody>
          <a:bodyPr anchor="t" anchorCtr="0">
            <a:normAutofit/>
          </a:bodyPr>
          <a:lstStyle>
            <a:lvl1pPr marL="0" indent="0" algn="ctr">
              <a:spcBef>
                <a:spcPts val="30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0EA80B-D306-9149-BEB7-6A0692334138}" type="datetimeFigureOut">
              <a:rPr lang="en-US" smtClean="0"/>
              <a:t>10/7/13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A90355-8A97-BA41-B8B1-5A11D34CBBB6}" type="slidenum">
              <a:rPr lang="en-US" smtClean="0"/>
              <a:t>‹#›</a:t>
            </a:fld>
            <a:endParaRPr lang="en-US"/>
          </a:p>
        </p:txBody>
      </p:sp>
      <p:pic>
        <p:nvPicPr>
          <p:cNvPr id="7" name="Picture 6" descr="Glyph-SectionHeader.png"/>
          <p:cNvPicPr>
            <a:picLocks noChangeAspect="1"/>
          </p:cNvPicPr>
          <p:nvPr/>
        </p:nvPicPr>
        <p:blipFill>
          <a:blip r:embed="rId2"/>
          <a:stretch>
            <a:fillRect/>
          </a:stretch>
        </p:blipFill>
        <p:spPr>
          <a:xfrm>
            <a:off x="4038600" y="3174066"/>
            <a:ext cx="1066800" cy="59055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685800" y="2209801"/>
            <a:ext cx="3657600" cy="3657600"/>
          </a:xfrm>
        </p:spPr>
        <p:txBody>
          <a:bodyPr>
            <a:normAutofit/>
          </a:bodyPr>
          <a:lstStyle>
            <a:lvl1pPr>
              <a:defRPr sz="2200"/>
            </a:lvl1pPr>
            <a:lvl2pPr>
              <a:defRPr sz="20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800600" y="2209801"/>
            <a:ext cx="3657600" cy="3657600"/>
          </a:xfrm>
        </p:spPr>
        <p:txBody>
          <a:bodyPr>
            <a:normAutofit/>
          </a:bodyPr>
          <a:lstStyle>
            <a:lvl1pPr>
              <a:defRPr sz="2200"/>
            </a:lvl1pPr>
            <a:lvl2pPr>
              <a:defRPr sz="20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880EA80B-D306-9149-BEB7-6A0692334138}" type="datetimeFigureOut">
              <a:rPr lang="en-US" smtClean="0"/>
              <a:t>10/7/13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A90355-8A97-BA41-B8B1-5A11D34CBBB6}" type="slidenum">
              <a:rPr lang="en-US" smtClean="0"/>
              <a:t>‹#›</a:t>
            </a:fld>
            <a:endParaRPr lang="en-US"/>
          </a:p>
        </p:txBody>
      </p:sp>
      <p:pic>
        <p:nvPicPr>
          <p:cNvPr id="9" name="Picture 2" descr="HR-Glyph-R3.png"/>
          <p:cNvPicPr>
            <a:picLocks noChangeAspect="1" noChangeArrowheads="1"/>
          </p:cNvPicPr>
          <p:nvPr/>
        </p:nvPicPr>
        <p:blipFill>
          <a:blip r:embed="rId2" cstate="print"/>
          <a:srcRect/>
          <a:stretch>
            <a:fillRect/>
          </a:stretch>
        </p:blipFill>
        <p:spPr bwMode="auto">
          <a:xfrm>
            <a:off x="3749040" y="1658992"/>
            <a:ext cx="1645920" cy="170411"/>
          </a:xfrm>
          <a:prstGeom prst="rect">
            <a:avLst/>
          </a:prstGeom>
          <a:noFill/>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85800" y="2027238"/>
            <a:ext cx="3657600" cy="639762"/>
          </a:xfrm>
        </p:spPr>
        <p:txBody>
          <a:bodyPr anchor="ctr" anchorCtr="0"/>
          <a:lstStyle>
            <a:lvl1pPr marL="0" indent="0" algn="ctr">
              <a:spcBef>
                <a:spcPts val="300"/>
              </a:spcBef>
              <a:buNone/>
              <a:defRPr sz="24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819400"/>
            <a:ext cx="3657600" cy="3048000"/>
          </a:xfrm>
        </p:spPr>
        <p:txBody>
          <a:bodyPr>
            <a:normAutofit/>
          </a:bodyPr>
          <a:lstStyle>
            <a:lvl1pPr>
              <a:defRPr sz="2000"/>
            </a:lvl1pPr>
            <a:lvl2pPr>
              <a:defRPr sz="1800"/>
            </a:lvl2pPr>
            <a:lvl3pPr>
              <a:defRPr sz="1800"/>
            </a:lvl3pPr>
            <a:lvl4pPr>
              <a:defRPr sz="1800"/>
            </a:lvl4pPr>
            <a:lvl5pPr>
              <a:defRPr sz="1800"/>
            </a:lvl5pPr>
            <a:lvl6pPr marL="2290763" indent="-461963">
              <a:defRPr sz="1600"/>
            </a:lvl6pPr>
            <a:lvl7pPr marL="2290763" indent="-461963">
              <a:defRPr sz="1600"/>
            </a:lvl7pPr>
            <a:lvl8pPr marL="2290763" indent="-461963">
              <a:defRPr sz="1600"/>
            </a:lvl8pPr>
            <a:lvl9pPr marL="2290763" indent="-46196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800600" y="2027238"/>
            <a:ext cx="3657600" cy="639762"/>
          </a:xfrm>
        </p:spPr>
        <p:txBody>
          <a:bodyPr anchor="ctr" anchorCtr="0"/>
          <a:lstStyle>
            <a:lvl1pPr marL="0" indent="0" algn="ctr">
              <a:spcBef>
                <a:spcPts val="300"/>
              </a:spcBef>
              <a:buNone/>
              <a:defRPr sz="24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00600" y="2819400"/>
            <a:ext cx="3657600" cy="3048000"/>
          </a:xfrm>
        </p:spPr>
        <p:txBody>
          <a:bodyPr>
            <a:normAutofit/>
          </a:bodyPr>
          <a:lstStyle>
            <a:lvl1pPr>
              <a:defRPr sz="2000"/>
            </a:lvl1pPr>
            <a:lvl2pPr>
              <a:defRPr sz="1800"/>
            </a:lvl2pPr>
            <a:lvl3pPr>
              <a:defRPr sz="1800"/>
            </a:lvl3pPr>
            <a:lvl4pPr>
              <a:defRPr sz="1800"/>
            </a:lvl4pPr>
            <a:lvl5pPr>
              <a:defRPr sz="1800"/>
            </a:lvl5pPr>
            <a:lvl6pPr marL="2290763" indent="-461963">
              <a:defRPr sz="1600"/>
            </a:lvl6pPr>
            <a:lvl7pPr marL="2290763" indent="-461963">
              <a:defRPr sz="1600"/>
            </a:lvl7pPr>
            <a:lvl8pPr marL="2290763" indent="-461963">
              <a:defRPr sz="1600"/>
            </a:lvl8pPr>
            <a:lvl9pPr marL="2290763" indent="-46196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880EA80B-D306-9149-BEB7-6A0692334138}" type="datetimeFigureOut">
              <a:rPr lang="en-US" smtClean="0"/>
              <a:t>10/7/13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A90355-8A97-BA41-B8B1-5A11D34CBBB6}" type="slidenum">
              <a:rPr lang="en-US" smtClean="0"/>
              <a:t>‹#›</a:t>
            </a:fld>
            <a:endParaRPr lang="en-US"/>
          </a:p>
        </p:txBody>
      </p:sp>
      <p:pic>
        <p:nvPicPr>
          <p:cNvPr id="11" name="Picture 2" descr="HR-Glyph-R3.png"/>
          <p:cNvPicPr>
            <a:picLocks noChangeAspect="1" noChangeArrowheads="1"/>
          </p:cNvPicPr>
          <p:nvPr/>
        </p:nvPicPr>
        <p:blipFill>
          <a:blip r:embed="rId2" cstate="print"/>
          <a:srcRect/>
          <a:stretch>
            <a:fillRect/>
          </a:stretch>
        </p:blipFill>
        <p:spPr bwMode="auto">
          <a:xfrm>
            <a:off x="3749040" y="1658992"/>
            <a:ext cx="1645920" cy="170411"/>
          </a:xfrm>
          <a:prstGeom prst="rect">
            <a:avLst/>
          </a:prstGeom>
          <a:noFill/>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880EA80B-D306-9149-BEB7-6A0692334138}" type="datetimeFigureOut">
              <a:rPr lang="en-US" smtClean="0"/>
              <a:t>10/7/13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A90355-8A97-BA41-B8B1-5A11D34CBBB6}" type="slidenum">
              <a:rPr lang="en-US" smtClean="0"/>
              <a:t>‹#›</a:t>
            </a:fld>
            <a:endParaRPr lang="en-US"/>
          </a:p>
        </p:txBody>
      </p:sp>
      <p:pic>
        <p:nvPicPr>
          <p:cNvPr id="8" name="Picture 2" descr="HR-Glyph-R3.png"/>
          <p:cNvPicPr>
            <a:picLocks noChangeAspect="1" noChangeArrowheads="1"/>
          </p:cNvPicPr>
          <p:nvPr/>
        </p:nvPicPr>
        <p:blipFill>
          <a:blip r:embed="rId2" cstate="print"/>
          <a:srcRect/>
          <a:stretch>
            <a:fillRect/>
          </a:stretch>
        </p:blipFill>
        <p:spPr bwMode="auto">
          <a:xfrm>
            <a:off x="3749040" y="1658992"/>
            <a:ext cx="1645920" cy="170411"/>
          </a:xfrm>
          <a:prstGeom prst="rect">
            <a:avLst/>
          </a:prstGeom>
          <a:noFill/>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0EA80B-D306-9149-BEB7-6A0692334138}" type="datetimeFigureOut">
              <a:rPr lang="en-US" smtClean="0"/>
              <a:t>10/7/13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A90355-8A97-BA41-B8B1-5A11D34CBBB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8906" y="914400"/>
            <a:ext cx="3657600" cy="1162050"/>
          </a:xfrm>
        </p:spPr>
        <p:txBody>
          <a:bodyPr anchor="b"/>
          <a:lstStyle>
            <a:lvl1pPr algn="ctr">
              <a:defRPr sz="3800" b="0"/>
            </a:lvl1pPr>
          </a:lstStyle>
          <a:p>
            <a:r>
              <a:rPr lang="en-US" smtClean="0"/>
              <a:t>Click to edit Master title style</a:t>
            </a:r>
            <a:endParaRPr/>
          </a:p>
        </p:txBody>
      </p:sp>
      <p:sp>
        <p:nvSpPr>
          <p:cNvPr id="3" name="Content Placeholder 2"/>
          <p:cNvSpPr>
            <a:spLocks noGrp="1"/>
          </p:cNvSpPr>
          <p:nvPr>
            <p:ph idx="1"/>
          </p:nvPr>
        </p:nvSpPr>
        <p:spPr>
          <a:xfrm>
            <a:off x="4796118" y="457199"/>
            <a:ext cx="3657600" cy="5410201"/>
          </a:xfrm>
        </p:spPr>
        <p:txBody>
          <a:bodyPr>
            <a:normAutofit/>
          </a:bodyPr>
          <a:lstStyle>
            <a:lvl1pPr>
              <a:defRPr sz="2400"/>
            </a:lvl1pPr>
            <a:lvl2pPr>
              <a:defRPr sz="2200"/>
            </a:lvl2pPr>
            <a:lvl3pPr>
              <a:defRPr sz="2000"/>
            </a:lvl3pPr>
            <a:lvl4pPr>
              <a:defRPr sz="1800"/>
            </a:lvl4pPr>
            <a:lvl5pPr>
              <a:defRPr sz="1800"/>
            </a:lvl5pPr>
            <a:lvl6pPr marL="2290763" indent="-461963">
              <a:tabLst/>
              <a:defRPr sz="2000"/>
            </a:lvl6pPr>
            <a:lvl7pPr marL="2290763" indent="-461963">
              <a:tabLst/>
              <a:defRPr sz="2000"/>
            </a:lvl7pPr>
            <a:lvl8pPr marL="2290763" indent="-461963">
              <a:tabLst/>
              <a:defRPr sz="2000"/>
            </a:lvl8pPr>
            <a:lvl9pPr marL="2290763" indent="-461963">
              <a:tabLst/>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658906" y="2590799"/>
            <a:ext cx="3657600" cy="2895601"/>
          </a:xfrm>
        </p:spPr>
        <p:txBody>
          <a:bodyPr>
            <a:normAutofit/>
          </a:bodyPr>
          <a:lstStyle>
            <a:lvl1pPr marL="0" indent="0" algn="ctr">
              <a:lnSpc>
                <a:spcPct val="110000"/>
              </a:lnSpc>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0EA80B-D306-9149-BEB7-6A0692334138}" type="datetimeFigureOut">
              <a:rPr lang="en-US" smtClean="0"/>
              <a:t>10/7/13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A90355-8A97-BA41-B8B1-5A11D34CBBB6}" type="slidenum">
              <a:rPr lang="en-US" smtClean="0"/>
              <a:t>‹#›</a:t>
            </a:fld>
            <a:endParaRPr lang="en-US"/>
          </a:p>
        </p:txBody>
      </p:sp>
      <p:pic>
        <p:nvPicPr>
          <p:cNvPr id="10" name="Picture 2" descr="HR-Glyph-R3.png"/>
          <p:cNvPicPr>
            <a:picLocks noChangeAspect="1" noChangeArrowheads="1"/>
          </p:cNvPicPr>
          <p:nvPr/>
        </p:nvPicPr>
        <p:blipFill>
          <a:blip r:embed="rId2" cstate="print"/>
          <a:srcRect/>
          <a:stretch>
            <a:fillRect/>
          </a:stretch>
        </p:blipFill>
        <p:spPr bwMode="auto">
          <a:xfrm>
            <a:off x="1664746" y="2286000"/>
            <a:ext cx="1645920" cy="170411"/>
          </a:xfrm>
          <a:prstGeom prst="rect">
            <a:avLst/>
          </a:prstGeom>
          <a:noFill/>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99013" y="914400"/>
            <a:ext cx="3657600" cy="1161288"/>
          </a:xfrm>
          <a:effectLst/>
        </p:spPr>
        <p:txBody>
          <a:bodyPr vert="horz" lIns="91440" tIns="45720" rIns="91440" bIns="45720" rtlCol="0" anchor="b" anchorCtr="0">
            <a:noAutofit/>
          </a:bodyPr>
          <a:lstStyle>
            <a:lvl1pPr algn="ctr" defTabSz="914400" rtl="0" eaLnBrk="1" latinLnBrk="0" hangingPunct="1">
              <a:spcBef>
                <a:spcPct val="0"/>
              </a:spcBef>
              <a:buNone/>
              <a:defRPr sz="3800" b="0" kern="1200">
                <a:solidFill>
                  <a:schemeClr val="tx2"/>
                </a:solidFill>
                <a:effectLst>
                  <a:outerShdw blurRad="38100" dist="12700" algn="l"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658906" y="457200"/>
            <a:ext cx="3657600" cy="5413248"/>
          </a:xfrm>
          <a:ln w="101600">
            <a:solidFill>
              <a:schemeClr val="tx1"/>
            </a:solidFill>
            <a:miter lim="800000"/>
          </a:ln>
          <a:effectLst>
            <a:outerShdw blurRad="50800" dist="381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799013" y="2587752"/>
            <a:ext cx="3657600" cy="2898648"/>
          </a:xfrm>
        </p:spPr>
        <p:txBody>
          <a:bodyPr vert="horz" lIns="91440" tIns="45720" rIns="91440" bIns="45720" rtlCol="0">
            <a:normAutofit/>
          </a:bodyPr>
          <a:lstStyle>
            <a:lvl1pPr marL="0" indent="0" algn="ctr">
              <a:spcBef>
                <a:spcPts val="600"/>
              </a:spcBef>
              <a:buNone/>
              <a:defRPr sz="1800" kern="120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2000"/>
              </a:spcBef>
              <a:buClr>
                <a:schemeClr val="accent3"/>
              </a:buClr>
              <a:buFont typeface="Wingdings" pitchFamily="2" charset="2"/>
              <a:buNone/>
            </a:pPr>
            <a:r>
              <a:rPr lang="en-US" smtClean="0"/>
              <a:t>Click to edit Master text styles</a:t>
            </a:r>
          </a:p>
        </p:txBody>
      </p:sp>
      <p:sp>
        <p:nvSpPr>
          <p:cNvPr id="5" name="Date Placeholder 4"/>
          <p:cNvSpPr>
            <a:spLocks noGrp="1"/>
          </p:cNvSpPr>
          <p:nvPr>
            <p:ph type="dt" sz="half" idx="10"/>
          </p:nvPr>
        </p:nvSpPr>
        <p:spPr/>
        <p:txBody>
          <a:bodyPr/>
          <a:lstStyle/>
          <a:p>
            <a:fld id="{880EA80B-D306-9149-BEB7-6A0692334138}" type="datetimeFigureOut">
              <a:rPr lang="en-US" smtClean="0"/>
              <a:t>10/7/13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A90355-8A97-BA41-B8B1-5A11D34CBBB6}" type="slidenum">
              <a:rPr lang="en-US" smtClean="0"/>
              <a:t>‹#›</a:t>
            </a:fld>
            <a:endParaRPr lang="en-US"/>
          </a:p>
        </p:txBody>
      </p:sp>
      <p:pic>
        <p:nvPicPr>
          <p:cNvPr id="9" name="Picture 2" descr="HR-Glyph-R3.png"/>
          <p:cNvPicPr>
            <a:picLocks noChangeAspect="1" noChangeArrowheads="1"/>
          </p:cNvPicPr>
          <p:nvPr/>
        </p:nvPicPr>
        <p:blipFill>
          <a:blip r:embed="rId2" cstate="print"/>
          <a:srcRect/>
          <a:stretch>
            <a:fillRect/>
          </a:stretch>
        </p:blipFill>
        <p:spPr bwMode="auto">
          <a:xfrm>
            <a:off x="5804853" y="2286000"/>
            <a:ext cx="1645920" cy="170411"/>
          </a:xfrm>
          <a:prstGeom prst="rect">
            <a:avLst/>
          </a:prstGeom>
          <a:noFill/>
        </p:spPr>
      </p:pic>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4305300" y="6289115"/>
            <a:ext cx="5334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D2A90355-8A97-BA41-B8B1-5A11D34CBBB6}" type="slidenum">
              <a:rPr lang="en-US" smtClean="0"/>
              <a:t>‹#›</a:t>
            </a:fld>
            <a:endParaRPr lang="en-US"/>
          </a:p>
        </p:txBody>
      </p:sp>
      <p:sp>
        <p:nvSpPr>
          <p:cNvPr id="2" name="Title Placeholder 1"/>
          <p:cNvSpPr>
            <a:spLocks noGrp="1"/>
          </p:cNvSpPr>
          <p:nvPr>
            <p:ph type="title"/>
          </p:nvPr>
        </p:nvSpPr>
        <p:spPr>
          <a:xfrm>
            <a:off x="685800" y="67236"/>
            <a:ext cx="7770813" cy="1371600"/>
          </a:xfrm>
          <a:prstGeom prst="rect">
            <a:avLst/>
          </a:prstGeom>
          <a:effectLst/>
        </p:spPr>
        <p:txBody>
          <a:bodyPr vert="horz" lIns="91440" tIns="45720" rIns="91440" bIns="45720" rtlCol="0" anchor="ctr" anchorCtr="0">
            <a:noAutofit/>
          </a:bodyPr>
          <a:lstStyle/>
          <a:p>
            <a:r>
              <a:rPr lang="en-US" smtClean="0"/>
              <a:t>Click to edit Master title style</a:t>
            </a:r>
            <a:endParaRPr/>
          </a:p>
        </p:txBody>
      </p:sp>
      <p:sp>
        <p:nvSpPr>
          <p:cNvPr id="3" name="Text Placeholder 2"/>
          <p:cNvSpPr>
            <a:spLocks noGrp="1"/>
          </p:cNvSpPr>
          <p:nvPr>
            <p:ph type="body" idx="1"/>
          </p:nvPr>
        </p:nvSpPr>
        <p:spPr>
          <a:xfrm>
            <a:off x="685800" y="2209800"/>
            <a:ext cx="7770813" cy="3657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400800" y="6289115"/>
            <a:ext cx="2375647"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0EA80B-D306-9149-BEB7-6A0692334138}" type="datetimeFigureOut">
              <a:rPr lang="en-US" smtClean="0"/>
              <a:t>10/7/13</a:t>
            </a:fld>
            <a:endParaRPr lang="en-US"/>
          </a:p>
        </p:txBody>
      </p:sp>
      <p:sp>
        <p:nvSpPr>
          <p:cNvPr id="5" name="Footer Placeholder 4"/>
          <p:cNvSpPr>
            <a:spLocks noGrp="1"/>
          </p:cNvSpPr>
          <p:nvPr>
            <p:ph type="ftr" sz="quarter" idx="3"/>
          </p:nvPr>
        </p:nvSpPr>
        <p:spPr>
          <a:xfrm>
            <a:off x="349624" y="6289115"/>
            <a:ext cx="3155576"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5000" kern="1200">
          <a:solidFill>
            <a:schemeClr val="tx2"/>
          </a:solidFill>
          <a:effectLst>
            <a:outerShdw blurRad="38100" dist="12700" algn="l" rotWithShape="0">
              <a:prstClr val="black">
                <a:alpha val="40000"/>
              </a:prstClr>
            </a:outerShdw>
          </a:effectLst>
          <a:latin typeface="+mj-lt"/>
          <a:ea typeface="+mj-ea"/>
          <a:cs typeface="+mj-cs"/>
        </a:defRPr>
      </a:lvl1pPr>
    </p:titleStyle>
    <p:bodyStyle>
      <a:lvl1pPr marL="457200" indent="-457200" algn="l" defTabSz="914400" rtl="0" eaLnBrk="1" latinLnBrk="0" hangingPunct="1">
        <a:spcBef>
          <a:spcPts val="2000"/>
        </a:spcBef>
        <a:buClr>
          <a:schemeClr val="accent3"/>
        </a:buClr>
        <a:buFont typeface="Wingdings" pitchFamily="2" charset="2"/>
        <a:buChar char=""/>
        <a:defRPr sz="2400" kern="1200">
          <a:solidFill>
            <a:schemeClr val="tx2"/>
          </a:solidFill>
          <a:latin typeface="+mn-lt"/>
          <a:ea typeface="+mn-ea"/>
          <a:cs typeface="+mn-cs"/>
        </a:defRPr>
      </a:lvl1pPr>
      <a:lvl2pPr marL="914400" indent="-457200" algn="l" defTabSz="914400" rtl="0" eaLnBrk="1" latinLnBrk="0" hangingPunct="1">
        <a:spcBef>
          <a:spcPts val="600"/>
        </a:spcBef>
        <a:buClr>
          <a:schemeClr val="accent3">
            <a:lumMod val="50000"/>
          </a:schemeClr>
        </a:buClr>
        <a:buFont typeface="Wingdings" pitchFamily="2" charset="2"/>
        <a:buChar char=""/>
        <a:defRPr sz="2200" kern="1200">
          <a:solidFill>
            <a:schemeClr val="tx2"/>
          </a:solidFill>
          <a:latin typeface="+mn-lt"/>
          <a:ea typeface="+mn-ea"/>
          <a:cs typeface="+mn-cs"/>
        </a:defRPr>
      </a:lvl2pPr>
      <a:lvl3pPr marL="1371600" indent="-457200" algn="l" defTabSz="914400" rtl="0" eaLnBrk="1" latinLnBrk="0" hangingPunct="1">
        <a:spcBef>
          <a:spcPts val="600"/>
        </a:spcBef>
        <a:buClr>
          <a:schemeClr val="accent3"/>
        </a:buClr>
        <a:buFont typeface="Wingdings" pitchFamily="2" charset="2"/>
        <a:buChar char=""/>
        <a:defRPr sz="2000" kern="1200">
          <a:solidFill>
            <a:schemeClr val="tx2"/>
          </a:solidFill>
          <a:latin typeface="+mn-lt"/>
          <a:ea typeface="+mn-ea"/>
          <a:cs typeface="+mn-cs"/>
        </a:defRPr>
      </a:lvl3pPr>
      <a:lvl4pPr marL="1828800" indent="-457200" algn="l" defTabSz="914400" rtl="0" eaLnBrk="1" latinLnBrk="0" hangingPunct="1">
        <a:spcBef>
          <a:spcPts val="600"/>
        </a:spcBef>
        <a:buClr>
          <a:schemeClr val="accent3">
            <a:lumMod val="50000"/>
          </a:schemeClr>
        </a:buClr>
        <a:buFont typeface="Wingdings" pitchFamily="2" charset="2"/>
        <a:buChar char=""/>
        <a:defRPr sz="1800" kern="1200">
          <a:solidFill>
            <a:schemeClr val="tx2"/>
          </a:solidFill>
          <a:latin typeface="+mn-lt"/>
          <a:ea typeface="+mn-ea"/>
          <a:cs typeface="+mn-cs"/>
        </a:defRPr>
      </a:lvl4pPr>
      <a:lvl5pPr marL="2286000" indent="-457200" algn="l" defTabSz="914400" rtl="0" eaLnBrk="1" latinLnBrk="0" hangingPunct="1">
        <a:spcBef>
          <a:spcPts val="600"/>
        </a:spcBef>
        <a:buClr>
          <a:schemeClr val="accent3"/>
        </a:buClr>
        <a:buFont typeface="Wingdings" pitchFamily="2" charset="2"/>
        <a:buChar char=""/>
        <a:defRPr sz="1800" kern="1200">
          <a:solidFill>
            <a:schemeClr val="tx2"/>
          </a:solidFill>
          <a:latin typeface="+mn-lt"/>
          <a:ea typeface="+mn-ea"/>
          <a:cs typeface="+mn-cs"/>
        </a:defRPr>
      </a:lvl5pPr>
      <a:lvl6pPr marL="2743200" indent="-461963" algn="l" defTabSz="914400" rtl="0" eaLnBrk="1" latinLnBrk="0" hangingPunct="1">
        <a:spcBef>
          <a:spcPct val="20000"/>
        </a:spcBef>
        <a:buClr>
          <a:schemeClr val="accent3">
            <a:lumMod val="50000"/>
          </a:schemeClr>
        </a:buClr>
        <a:buFont typeface="Wingdings" pitchFamily="2" charset="2"/>
        <a:buChar char=""/>
        <a:defRPr sz="1800" kern="1200">
          <a:solidFill>
            <a:schemeClr val="tx1"/>
          </a:solidFill>
          <a:latin typeface="+mn-lt"/>
          <a:ea typeface="+mn-ea"/>
          <a:cs typeface="+mn-cs"/>
        </a:defRPr>
      </a:lvl6pPr>
      <a:lvl7pPr marL="3205163" indent="-461963" algn="l" defTabSz="914400" rtl="0" eaLnBrk="1" latinLnBrk="0" hangingPunct="1">
        <a:spcBef>
          <a:spcPct val="20000"/>
        </a:spcBef>
        <a:buClr>
          <a:schemeClr val="accent3"/>
        </a:buClr>
        <a:buFont typeface="Wingdings" pitchFamily="2" charset="2"/>
        <a:buChar char=""/>
        <a:defRPr sz="1800" kern="1200">
          <a:solidFill>
            <a:schemeClr val="tx1"/>
          </a:solidFill>
          <a:latin typeface="+mn-lt"/>
          <a:ea typeface="+mn-ea"/>
          <a:cs typeface="+mn-cs"/>
        </a:defRPr>
      </a:lvl7pPr>
      <a:lvl8pPr marL="3657600" indent="-461963" algn="l" defTabSz="914400" rtl="0" eaLnBrk="1" latinLnBrk="0" hangingPunct="1">
        <a:spcBef>
          <a:spcPct val="20000"/>
        </a:spcBef>
        <a:buClr>
          <a:schemeClr val="accent3">
            <a:lumMod val="50000"/>
          </a:schemeClr>
        </a:buClr>
        <a:buFont typeface="Wingdings" pitchFamily="2" charset="2"/>
        <a:buChar char=""/>
        <a:defRPr sz="1800" kern="1200">
          <a:solidFill>
            <a:schemeClr val="tx1"/>
          </a:solidFill>
          <a:latin typeface="+mn-lt"/>
          <a:ea typeface="+mn-ea"/>
          <a:cs typeface="+mn-cs"/>
        </a:defRPr>
      </a:lvl8pPr>
      <a:lvl9pPr marL="4119563" indent="-461963" algn="l" defTabSz="914400" rtl="0" eaLnBrk="1" latinLnBrk="0" hangingPunct="1">
        <a:spcBef>
          <a:spcPct val="20000"/>
        </a:spcBef>
        <a:buClr>
          <a:schemeClr val="accent3"/>
        </a:buClr>
        <a:buFont typeface="Wingdings" pitchFamily="2" charset="2"/>
        <a:buChar char=""/>
        <a:defRPr sz="18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Labeling Theory</a:t>
            </a:r>
            <a:endParaRPr lang="en-US" dirty="0"/>
          </a:p>
        </p:txBody>
      </p:sp>
      <p:sp>
        <p:nvSpPr>
          <p:cNvPr id="3" name="Subtitle 2"/>
          <p:cNvSpPr>
            <a:spLocks noGrp="1"/>
          </p:cNvSpPr>
          <p:nvPr>
            <p:ph type="subTitle" idx="1"/>
          </p:nvPr>
        </p:nvSpPr>
        <p:spPr/>
        <p:txBody>
          <a:bodyPr>
            <a:normAutofit/>
          </a:bodyPr>
          <a:lstStyle/>
          <a:p>
            <a:r>
              <a:rPr lang="en-US" sz="2400" dirty="0" smtClean="0"/>
              <a:t>Symbolic </a:t>
            </a:r>
            <a:r>
              <a:rPr lang="en-US" sz="2400" dirty="0" err="1" smtClean="0"/>
              <a:t>Interactionist</a:t>
            </a:r>
            <a:r>
              <a:rPr lang="en-US" sz="2400" dirty="0" smtClean="0"/>
              <a:t> Analysis of Deviance</a:t>
            </a:r>
            <a:endParaRPr lang="en-US" sz="2400" dirty="0"/>
          </a:p>
        </p:txBody>
      </p:sp>
    </p:spTree>
    <p:extLst>
      <p:ext uri="{BB962C8B-B14F-4D97-AF65-F5344CB8AC3E}">
        <p14:creationId xmlns:p14="http://schemas.microsoft.com/office/powerpoint/2010/main" val="122808292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Labeling</a:t>
            </a:r>
            <a:endParaRPr lang="en-US" dirty="0"/>
          </a:p>
        </p:txBody>
      </p:sp>
      <p:sp>
        <p:nvSpPr>
          <p:cNvPr id="3" name="Content Placeholder 2"/>
          <p:cNvSpPr>
            <a:spLocks noGrp="1"/>
          </p:cNvSpPr>
          <p:nvPr>
            <p:ph idx="1"/>
          </p:nvPr>
        </p:nvSpPr>
        <p:spPr/>
        <p:txBody>
          <a:bodyPr/>
          <a:lstStyle/>
          <a:p>
            <a:r>
              <a:rPr lang="en-US" dirty="0" smtClean="0"/>
              <a:t>Labeling Theory refers to how the self-identity and behavior of individuals may be influenced by the terms used to describe and classify them.  </a:t>
            </a:r>
          </a:p>
          <a:p>
            <a:pPr lvl="1"/>
            <a:r>
              <a:rPr lang="en-US" dirty="0" smtClean="0"/>
              <a:t>Criminal (Thief, Sex Offender, Druggie)</a:t>
            </a:r>
          </a:p>
          <a:p>
            <a:pPr lvl="1"/>
            <a:r>
              <a:rPr lang="en-US" dirty="0" smtClean="0"/>
              <a:t>Jock</a:t>
            </a:r>
          </a:p>
          <a:p>
            <a:pPr lvl="1"/>
            <a:r>
              <a:rPr lang="en-US" dirty="0" smtClean="0"/>
              <a:t>DK</a:t>
            </a:r>
          </a:p>
          <a:p>
            <a:pPr lvl="1"/>
            <a:r>
              <a:rPr lang="en-US" dirty="0" err="1" smtClean="0"/>
              <a:t>Emo</a:t>
            </a:r>
            <a:endParaRPr lang="en-US" dirty="0" smtClean="0"/>
          </a:p>
          <a:p>
            <a:pPr lvl="1"/>
            <a:r>
              <a:rPr lang="en-US" dirty="0" smtClean="0"/>
              <a:t>Nerd</a:t>
            </a:r>
          </a:p>
          <a:p>
            <a:pPr marL="457200" lvl="1" indent="0">
              <a:buNone/>
            </a:pPr>
            <a:endParaRPr lang="en-US" dirty="0" smtClean="0"/>
          </a:p>
        </p:txBody>
      </p:sp>
    </p:spTree>
    <p:extLst>
      <p:ext uri="{BB962C8B-B14F-4D97-AF65-F5344CB8AC3E}">
        <p14:creationId xmlns:p14="http://schemas.microsoft.com/office/powerpoint/2010/main" val="312230858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Labeling Theory</a:t>
            </a:r>
            <a:endParaRPr lang="en-US" dirty="0"/>
          </a:p>
        </p:txBody>
      </p:sp>
      <p:sp>
        <p:nvSpPr>
          <p:cNvPr id="3" name="Content Placeholder 2"/>
          <p:cNvSpPr>
            <a:spLocks noGrp="1"/>
          </p:cNvSpPr>
          <p:nvPr>
            <p:ph idx="1"/>
          </p:nvPr>
        </p:nvSpPr>
        <p:spPr/>
        <p:txBody>
          <a:bodyPr/>
          <a:lstStyle/>
          <a:p>
            <a:r>
              <a:rPr lang="en-US" dirty="0" smtClean="0"/>
              <a:t>People are labeled a certain way.  Oftentimes that label comes with it, expectations of behavior.  </a:t>
            </a:r>
          </a:p>
          <a:p>
            <a:r>
              <a:rPr lang="en-US" dirty="0" smtClean="0"/>
              <a:t>Both other people and the person labeled buy into the label, embracing it and the expectations that come with it.  </a:t>
            </a:r>
          </a:p>
          <a:p>
            <a:r>
              <a:rPr lang="en-US" dirty="0" smtClean="0"/>
              <a:t>This leads to a </a:t>
            </a:r>
            <a:r>
              <a:rPr lang="en-US" b="1" i="1" dirty="0" smtClean="0"/>
              <a:t>Stigma</a:t>
            </a:r>
          </a:p>
          <a:p>
            <a:pPr lvl="1"/>
            <a:r>
              <a:rPr lang="en-US" i="1" dirty="0" smtClean="0"/>
              <a:t>A powerfully negative label that greatly changes a person’s self concept and social identity.</a:t>
            </a:r>
            <a:endParaRPr lang="en-US" dirty="0"/>
          </a:p>
        </p:txBody>
      </p:sp>
    </p:spTree>
    <p:extLst>
      <p:ext uri="{BB962C8B-B14F-4D97-AF65-F5344CB8AC3E}">
        <p14:creationId xmlns:p14="http://schemas.microsoft.com/office/powerpoint/2010/main" val="67684598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Labeling Theory</a:t>
            </a:r>
            <a:endParaRPr lang="en-US" dirty="0"/>
          </a:p>
        </p:txBody>
      </p:sp>
      <p:sp>
        <p:nvSpPr>
          <p:cNvPr id="3" name="Content Placeholder 2"/>
          <p:cNvSpPr>
            <a:spLocks noGrp="1"/>
          </p:cNvSpPr>
          <p:nvPr>
            <p:ph idx="1"/>
          </p:nvPr>
        </p:nvSpPr>
        <p:spPr/>
        <p:txBody>
          <a:bodyPr>
            <a:normAutofit lnSpcReduction="10000"/>
          </a:bodyPr>
          <a:lstStyle/>
          <a:p>
            <a:r>
              <a:rPr lang="en-US" dirty="0" smtClean="0"/>
              <a:t>Once a person has been labeled, other people often engage in retrospective and projective labeling. </a:t>
            </a:r>
          </a:p>
          <a:p>
            <a:pPr lvl="1"/>
            <a:r>
              <a:rPr lang="en-US" dirty="0" smtClean="0"/>
              <a:t>Retrospective- explanation of past behavior</a:t>
            </a:r>
          </a:p>
          <a:p>
            <a:pPr lvl="1"/>
            <a:r>
              <a:rPr lang="en-US" dirty="0" smtClean="0"/>
              <a:t>Projective- Assumption of future behavior</a:t>
            </a:r>
          </a:p>
          <a:p>
            <a:pPr lvl="1"/>
            <a:endParaRPr lang="en-US" dirty="0"/>
          </a:p>
          <a:p>
            <a:r>
              <a:rPr lang="en-US" dirty="0" smtClean="0"/>
              <a:t>Labeling is closely linked to stereotyping.  We want to think we know people.  Labeling allows us to interpret and expect certain behaviors.  It makes people much less complex than they really are.  </a:t>
            </a:r>
          </a:p>
        </p:txBody>
      </p:sp>
    </p:spTree>
    <p:extLst>
      <p:ext uri="{BB962C8B-B14F-4D97-AF65-F5344CB8AC3E}">
        <p14:creationId xmlns:p14="http://schemas.microsoft.com/office/powerpoint/2010/main" val="402437152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Retrospective Labeling</a:t>
            </a:r>
            <a:endParaRPr lang="en-US" dirty="0"/>
          </a:p>
        </p:txBody>
      </p:sp>
      <p:sp>
        <p:nvSpPr>
          <p:cNvPr id="3" name="Content Placeholder 2"/>
          <p:cNvSpPr>
            <a:spLocks noGrp="1"/>
          </p:cNvSpPr>
          <p:nvPr>
            <p:ph idx="1"/>
          </p:nvPr>
        </p:nvSpPr>
        <p:spPr/>
        <p:txBody>
          <a:bodyPr/>
          <a:lstStyle/>
          <a:p>
            <a:pPr lvl="1"/>
            <a:r>
              <a:rPr lang="en-US" dirty="0"/>
              <a:t>Retrospective Labeling- Explaining someone’s past actions using current stigmas and labels</a:t>
            </a:r>
          </a:p>
          <a:p>
            <a:pPr lvl="2"/>
            <a:r>
              <a:rPr lang="en-US" dirty="0"/>
              <a:t>Jerry Sandusky- “he always used to like to be around children.</a:t>
            </a:r>
            <a:r>
              <a:rPr lang="en-US" dirty="0" smtClean="0"/>
              <a:t>”</a:t>
            </a:r>
          </a:p>
          <a:p>
            <a:pPr lvl="2"/>
            <a:r>
              <a:rPr lang="en-US" dirty="0" smtClean="0"/>
              <a:t>Student Caught Cheating- “I’ve been curious how he did so well in the past.”</a:t>
            </a:r>
          </a:p>
          <a:p>
            <a:pPr lvl="2"/>
            <a:endParaRPr lang="en-US" dirty="0"/>
          </a:p>
          <a:p>
            <a:endParaRPr lang="en-US" dirty="0"/>
          </a:p>
        </p:txBody>
      </p:sp>
    </p:spTree>
    <p:extLst>
      <p:ext uri="{BB962C8B-B14F-4D97-AF65-F5344CB8AC3E}">
        <p14:creationId xmlns:p14="http://schemas.microsoft.com/office/powerpoint/2010/main" val="255980578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Projective Labeling</a:t>
            </a:r>
            <a:endParaRPr lang="en-US" dirty="0"/>
          </a:p>
        </p:txBody>
      </p:sp>
      <p:sp>
        <p:nvSpPr>
          <p:cNvPr id="3" name="Content Placeholder 2"/>
          <p:cNvSpPr>
            <a:spLocks noGrp="1"/>
          </p:cNvSpPr>
          <p:nvPr>
            <p:ph idx="1"/>
          </p:nvPr>
        </p:nvSpPr>
        <p:spPr/>
        <p:txBody>
          <a:bodyPr/>
          <a:lstStyle/>
          <a:p>
            <a:pPr lvl="1"/>
            <a:r>
              <a:rPr lang="en-US" dirty="0"/>
              <a:t>Projective Labeling- predicting and treating people as if they will always act and be as they are currently labeled</a:t>
            </a:r>
            <a:r>
              <a:rPr lang="en-US" dirty="0" smtClean="0"/>
              <a:t>.</a:t>
            </a:r>
          </a:p>
          <a:p>
            <a:pPr lvl="1"/>
            <a:endParaRPr lang="en-US" dirty="0"/>
          </a:p>
          <a:p>
            <a:pPr lvl="1"/>
            <a:r>
              <a:rPr lang="en-US" dirty="0" smtClean="0"/>
              <a:t>Projective Labeling is an assumption that people will always behave and act as they are currently labeled.    </a:t>
            </a:r>
            <a:endParaRPr lang="en-US" dirty="0"/>
          </a:p>
          <a:p>
            <a:pPr lvl="2"/>
            <a:r>
              <a:rPr lang="en-US" dirty="0" smtClean="0"/>
              <a:t>Subjective Grading is hard for teachers</a:t>
            </a:r>
          </a:p>
          <a:p>
            <a:pPr lvl="2"/>
            <a:r>
              <a:rPr lang="en-US" dirty="0" smtClean="0"/>
              <a:t>Sex Offenders can not be near schools, playgrounds, etc.</a:t>
            </a:r>
          </a:p>
          <a:p>
            <a:pPr lvl="2"/>
            <a:r>
              <a:rPr lang="en-US" dirty="0" smtClean="0"/>
              <a:t>Labeling in Education: Advanced Students and Special Ed.  </a:t>
            </a:r>
          </a:p>
          <a:p>
            <a:pPr lvl="2"/>
            <a:endParaRPr lang="en-US" dirty="0" smtClean="0"/>
          </a:p>
          <a:p>
            <a:pPr lvl="2"/>
            <a:endParaRPr lang="en-US" dirty="0"/>
          </a:p>
          <a:p>
            <a:endParaRPr lang="en-US" dirty="0"/>
          </a:p>
        </p:txBody>
      </p:sp>
    </p:spTree>
    <p:extLst>
      <p:ext uri="{BB962C8B-B14F-4D97-AF65-F5344CB8AC3E}">
        <p14:creationId xmlns:p14="http://schemas.microsoft.com/office/powerpoint/2010/main" val="252633129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Labeling Creates </a:t>
            </a:r>
            <a:r>
              <a:rPr lang="en-US" dirty="0" err="1" smtClean="0"/>
              <a:t>Perpetutity</a:t>
            </a:r>
            <a:endParaRPr lang="en-US" dirty="0"/>
          </a:p>
        </p:txBody>
      </p:sp>
      <p:sp>
        <p:nvSpPr>
          <p:cNvPr id="3" name="Content Placeholder 2"/>
          <p:cNvSpPr>
            <a:spLocks noGrp="1"/>
          </p:cNvSpPr>
          <p:nvPr>
            <p:ph idx="1"/>
          </p:nvPr>
        </p:nvSpPr>
        <p:spPr/>
        <p:txBody>
          <a:bodyPr/>
          <a:lstStyle/>
          <a:p>
            <a:r>
              <a:rPr lang="en-US" dirty="0" smtClean="0"/>
              <a:t>We never expect people to change.  In fact, we assume they never will.  </a:t>
            </a:r>
          </a:p>
          <a:p>
            <a:r>
              <a:rPr lang="en-US" dirty="0" smtClean="0"/>
              <a:t>This assumption guides our interpretation of people’s actions</a:t>
            </a:r>
          </a:p>
          <a:p>
            <a:pPr lvl="1"/>
            <a:r>
              <a:rPr lang="en-US" dirty="0" smtClean="0"/>
              <a:t>Skipping School (Thomas Jefferson vs. Joplin High)</a:t>
            </a:r>
          </a:p>
          <a:p>
            <a:r>
              <a:rPr lang="en-US" i="1" dirty="0" smtClean="0"/>
              <a:t>Self Fulfilling Prophecy- </a:t>
            </a:r>
            <a:r>
              <a:rPr lang="en-US" dirty="0" smtClean="0"/>
              <a:t>Labeling also, influences our own perception of ourselves and often leads people to embrace their labels and try to reinforce them.  </a:t>
            </a:r>
            <a:endParaRPr lang="en-US" dirty="0"/>
          </a:p>
        </p:txBody>
      </p:sp>
    </p:spTree>
    <p:extLst>
      <p:ext uri="{BB962C8B-B14F-4D97-AF65-F5344CB8AC3E}">
        <p14:creationId xmlns:p14="http://schemas.microsoft.com/office/powerpoint/2010/main" val="47794324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 in to Google Docs</a:t>
            </a:r>
            <a:endParaRPr lang="en-US" dirty="0"/>
          </a:p>
        </p:txBody>
      </p:sp>
      <p:sp>
        <p:nvSpPr>
          <p:cNvPr id="3" name="Content Placeholder 2"/>
          <p:cNvSpPr>
            <a:spLocks noGrp="1"/>
          </p:cNvSpPr>
          <p:nvPr>
            <p:ph idx="1"/>
          </p:nvPr>
        </p:nvSpPr>
        <p:spPr/>
        <p:txBody>
          <a:bodyPr/>
          <a:lstStyle/>
          <a:p>
            <a:r>
              <a:rPr lang="en-US" dirty="0" smtClean="0"/>
              <a:t>Create a New Document</a:t>
            </a:r>
          </a:p>
          <a:p>
            <a:r>
              <a:rPr lang="en-US" dirty="0" smtClean="0"/>
              <a:t>Title it “Labeling Theory”</a:t>
            </a:r>
          </a:p>
          <a:p>
            <a:r>
              <a:rPr lang="en-US" dirty="0" smtClean="0"/>
              <a:t>Share it with Mr. Dixon</a:t>
            </a:r>
            <a:endParaRPr lang="en-US" dirty="0"/>
          </a:p>
          <a:p>
            <a:pPr marL="0" indent="0">
              <a:buNone/>
            </a:pPr>
            <a:endParaRPr lang="en-US" dirty="0"/>
          </a:p>
        </p:txBody>
      </p:sp>
    </p:spTree>
    <p:extLst>
      <p:ext uri="{BB962C8B-B14F-4D97-AF65-F5344CB8AC3E}">
        <p14:creationId xmlns:p14="http://schemas.microsoft.com/office/powerpoint/2010/main" val="297935328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Labeling Theory Writing Assignment</a:t>
            </a:r>
            <a:endParaRPr lang="en-US" dirty="0"/>
          </a:p>
        </p:txBody>
      </p:sp>
      <p:sp>
        <p:nvSpPr>
          <p:cNvPr id="3" name="Content Placeholder 2"/>
          <p:cNvSpPr>
            <a:spLocks noGrp="1"/>
          </p:cNvSpPr>
          <p:nvPr>
            <p:ph idx="1"/>
          </p:nvPr>
        </p:nvSpPr>
        <p:spPr/>
        <p:txBody>
          <a:bodyPr/>
          <a:lstStyle/>
          <a:p>
            <a:r>
              <a:rPr lang="en-US" dirty="0" smtClean="0"/>
              <a:t>Today you will be free writing.  I’d like somewhere around 300 words explaining the following:</a:t>
            </a:r>
          </a:p>
          <a:p>
            <a:endParaRPr lang="en-US" dirty="0"/>
          </a:p>
          <a:p>
            <a:pPr marL="0" indent="0" algn="ctr">
              <a:buNone/>
            </a:pPr>
            <a:r>
              <a:rPr lang="en-US" dirty="0" smtClean="0">
                <a:solidFill>
                  <a:srgbClr val="0000FF"/>
                </a:solidFill>
              </a:rPr>
              <a:t>What is labeling theory?  What labels have been used to define you?  How have you tried to embrace or reject these labels?  How have they influenced your self-perception?</a:t>
            </a:r>
            <a:endParaRPr lang="en-US" dirty="0">
              <a:solidFill>
                <a:srgbClr val="0000FF"/>
              </a:solidFill>
            </a:endParaRPr>
          </a:p>
        </p:txBody>
      </p:sp>
    </p:spTree>
    <p:extLst>
      <p:ext uri="{BB962C8B-B14F-4D97-AF65-F5344CB8AC3E}">
        <p14:creationId xmlns:p14="http://schemas.microsoft.com/office/powerpoint/2010/main" val="2560887603"/>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Folio">
  <a:themeElements>
    <a:clrScheme name="Folio">
      <a:dk1>
        <a:sysClr val="windowText" lastClr="000000"/>
      </a:dk1>
      <a:lt1>
        <a:sysClr val="window" lastClr="FFFFFF"/>
      </a:lt1>
      <a:dk2>
        <a:srgbClr val="2D2F2B"/>
      </a:dk2>
      <a:lt2>
        <a:srgbClr val="DEDED7"/>
      </a:lt2>
      <a:accent1>
        <a:srgbClr val="294171"/>
      </a:accent1>
      <a:accent2>
        <a:srgbClr val="748CBC"/>
      </a:accent2>
      <a:accent3>
        <a:srgbClr val="8E887C"/>
      </a:accent3>
      <a:accent4>
        <a:srgbClr val="834736"/>
      </a:accent4>
      <a:accent5>
        <a:srgbClr val="5A1705"/>
      </a:accent5>
      <a:accent6>
        <a:srgbClr val="A0A16A"/>
      </a:accent6>
      <a:hlink>
        <a:srgbClr val="74B6BC"/>
      </a:hlink>
      <a:folHlink>
        <a:srgbClr val="7F95A4"/>
      </a:folHlink>
    </a:clrScheme>
    <a:fontScheme name="Folio">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Folio">
      <a:fillStyleLst>
        <a:solidFill>
          <a:schemeClr val="phClr"/>
        </a:solidFill>
        <a:blipFill rotWithShape="1">
          <a:blip xmlns:r="http://schemas.openxmlformats.org/officeDocument/2006/relationships" r:embed="rId1">
            <a:duotone>
              <a:schemeClr val="phClr">
                <a:shade val="30000"/>
                <a:satMod val="120000"/>
              </a:schemeClr>
              <a:schemeClr val="phClr">
                <a:tint val="70000"/>
                <a:satMod val="350000"/>
                <a:lumMod val="110000"/>
              </a:schemeClr>
            </a:duotone>
          </a:blip>
          <a:stretch/>
        </a:blipFill>
        <a:blipFill rotWithShape="1">
          <a:blip xmlns:r="http://schemas.openxmlformats.org/officeDocument/2006/relationships" r:embed="rId2">
            <a:duotone>
              <a:schemeClr val="phClr">
                <a:shade val="40000"/>
                <a:satMod val="120000"/>
              </a:schemeClr>
              <a:schemeClr val="phClr">
                <a:tint val="70000"/>
                <a:satMod val="300000"/>
                <a:lumMod val="110000"/>
              </a:schemeClr>
            </a:duotone>
          </a:blip>
          <a:tile tx="0" ty="0" sx="50000" sy="50000" flip="none" algn="tl"/>
        </a:blipFill>
      </a:fillStyleLst>
      <a:lnStyleLst>
        <a:ln w="12700"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38100" dist="25400" dir="5400000" algn="br" rotWithShape="0">
              <a:srgbClr val="000000">
                <a:alpha val="50000"/>
              </a:srgbClr>
            </a:outerShdw>
          </a:effectLst>
        </a:effectStyle>
        <a:effectStyle>
          <a:effectLst>
            <a:innerShdw blurRad="190500" dist="25400">
              <a:srgbClr val="000000">
                <a:alpha val="50000"/>
              </a:srgbClr>
            </a:innerShdw>
          </a:effectLst>
        </a:effectStyle>
      </a:effectStyleLst>
      <a:bgFillStyleLst>
        <a:blipFill rotWithShape="1">
          <a:blip xmlns:r="http://schemas.openxmlformats.org/officeDocument/2006/relationships" r:embed="rId3">
            <a:duotone>
              <a:schemeClr val="phClr">
                <a:shade val="10000"/>
                <a:satMod val="125000"/>
              </a:schemeClr>
              <a:schemeClr val="phClr">
                <a:tint val="70000"/>
                <a:satMod val="350000"/>
                <a:lumMod val="110000"/>
              </a:schemeClr>
            </a:duotone>
          </a:blip>
          <a:stretch/>
        </a:blipFill>
        <a:blipFill rotWithShape="1">
          <a:blip xmlns:r="http://schemas.openxmlformats.org/officeDocument/2006/relationships" r:embed="rId4">
            <a:duotone>
              <a:schemeClr val="phClr">
                <a:shade val="10000"/>
                <a:satMod val="125000"/>
              </a:schemeClr>
              <a:schemeClr val="phClr">
                <a:tint val="70000"/>
                <a:satMod val="350000"/>
                <a:lumMod val="110000"/>
              </a:schemeClr>
            </a:duotone>
          </a:blip>
          <a:stretch/>
        </a:blipFill>
        <a:blipFill rotWithShape="1">
          <a:blip xmlns:r="http://schemas.openxmlformats.org/officeDocument/2006/relationships" r:embed="rId5">
            <a:duotone>
              <a:schemeClr val="phClr">
                <a:shade val="3000"/>
                <a:lumMod val="10000"/>
              </a:schemeClr>
              <a:schemeClr val="phClr">
                <a:tint val="91000"/>
                <a:satMod val="500000"/>
                <a:lumMod val="125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Folio.thmx</Template>
  <TotalTime>1547</TotalTime>
  <Words>433</Words>
  <Application>Microsoft Macintosh PowerPoint</Application>
  <PresentationFormat>On-screen Show (4:3)</PresentationFormat>
  <Paragraphs>46</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Folio</vt:lpstr>
      <vt:lpstr>Labeling Theory</vt:lpstr>
      <vt:lpstr>Labeling</vt:lpstr>
      <vt:lpstr>Labeling Theory</vt:lpstr>
      <vt:lpstr>Labeling Theory</vt:lpstr>
      <vt:lpstr>Retrospective Labeling</vt:lpstr>
      <vt:lpstr>Projective Labeling</vt:lpstr>
      <vt:lpstr>Labeling Creates Perpetutity</vt:lpstr>
      <vt:lpstr>Sign in to Google Docs</vt:lpstr>
      <vt:lpstr>Labeling Theory Writing Assignment</vt:lpstr>
    </vt:vector>
  </TitlesOfParts>
  <Company>Joplin High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Labeling Theory</dc:title>
  <dc:creator>Dustin Dixon</dc:creator>
  <cp:lastModifiedBy>Dustin Dixon</cp:lastModifiedBy>
  <cp:revision>6</cp:revision>
  <dcterms:created xsi:type="dcterms:W3CDTF">2013-10-07T12:49:18Z</dcterms:created>
  <dcterms:modified xsi:type="dcterms:W3CDTF">2013-10-08T14:37:13Z</dcterms:modified>
</cp:coreProperties>
</file>